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2" d="100"/>
          <a:sy n="122" d="100"/>
        </p:scale>
        <p:origin x="12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71936-A2E5-4CF9-BA1A-E2050F49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41" y="3986031"/>
            <a:ext cx="1076085" cy="107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«Подать заявление в лагерь».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311764" y="1751093"/>
            <a:ext cx="2349513" cy="20889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339AF2-A72A-4340-93A1-3F3D1660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66" y="2140024"/>
            <a:ext cx="5764614" cy="1824877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4B156C8-3077-4F4B-BC33-E33605A92DDE}"/>
              </a:ext>
            </a:extLst>
          </p:cNvPr>
          <p:cNvCxnSpPr>
            <a:cxnSpLocks/>
          </p:cNvCxnSpPr>
          <p:nvPr/>
        </p:nvCxnSpPr>
        <p:spPr>
          <a:xfrm>
            <a:off x="3002093" y="3058510"/>
            <a:ext cx="4313107" cy="552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DE5AE-293F-4101-94A1-F594619E9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9153" y="1193528"/>
            <a:ext cx="4601327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услугу «</a:t>
            </a:r>
            <a:r>
              <a:rPr lang="ru-RU" dirty="0"/>
              <a:t>Организация отдыха детей</a:t>
            </a:r>
            <a:br>
              <a:rPr lang="ru-RU" dirty="0"/>
            </a:br>
            <a:r>
              <a:rPr lang="ru-RU" dirty="0"/>
              <a:t>в каникулярное время» на ЕПГУ также</a:t>
            </a:r>
            <a:br>
              <a:rPr lang="ru-RU" dirty="0"/>
            </a:br>
            <a:r>
              <a:rPr lang="ru-RU" dirty="0"/>
              <a:t>можно перейти с Официального портала</a:t>
            </a:r>
            <a:br>
              <a:rPr lang="ru-RU" dirty="0"/>
            </a:br>
            <a:r>
              <a:rPr lang="ru-RU" dirty="0"/>
              <a:t>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/жителям/</a:t>
            </a:r>
            <a:br>
              <a:rPr lang="ru-RU" dirty="0"/>
            </a:br>
            <a:r>
              <a:rPr lang="ru-RU" dirty="0"/>
              <a:t>образование/путевки на отдых</a:t>
            </a:r>
            <a:br>
              <a:rPr lang="ru-RU" dirty="0"/>
            </a:br>
            <a:r>
              <a:rPr lang="ru-RU" dirty="0"/>
              <a:t>и оздоровление детей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" y="1339769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690" y="3756289"/>
            <a:ext cx="1162459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2C1205-A382-410B-9C94-2D8B48A0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3990841" y="1117914"/>
            <a:ext cx="3649534" cy="3244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C81BA-5485-4539-958F-D2C9FDD44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6560844" cy="471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1" y="1997670"/>
            <a:ext cx="5362132" cy="2843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3E2F90-DF7F-4AAC-87A0-FFFA63CC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117914"/>
            <a:ext cx="3426595" cy="3731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F4694A-34F2-4C79-B1DD-97E3EBB1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2B4993-53DE-4CA5-9B59-E6D81C1F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2EFBF7-4FBB-46FC-8C1A-32BB6F687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6" y="2031835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9838"/>
            <a:ext cx="2914925" cy="3063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5BE342-8C1A-4899-8292-B47AD04B7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04941" y="1167952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2" y="2626458"/>
            <a:ext cx="3453873" cy="2123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26" y="1813364"/>
            <a:ext cx="3626365" cy="2157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DC8A32-4E98-4D3A-AF13-00FD8F20E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B2BA38-5308-49DF-8F48-A0D5A4348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09.02.2026 до 23:59 16.02.2026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(на базе образовательных организаций Екатеринбурга)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19.02.2026 до 23:59 23.03.2026 </a:t>
            </a:r>
            <a:r>
              <a:rPr lang="ru-RU" sz="1600" dirty="0"/>
              <a:t>-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весенних каникул на свободные места.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12DD3D-A7D7-4117-BD54-9F40D296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41" y="3986031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рождении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DBA15-D595-43BD-9494-1D697970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788455-0864-4786-B8C0-30CE08263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5E9DB9-56D1-419B-B575-7E8A12D94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AB3E37-87E3-415F-99F8-03D409CCE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537EB-32ED-418B-A9B3-85483CA5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B605E8-1B22-4BE6-84CB-F8F7B572D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AF050-2673-4534-AE8D-2AA407F5A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595BD4-A08F-4121-9F6B-4DC2EAE6D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88" y="1777602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528099-C981-4FC7-946B-B4F60178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EE51B6-DA50-41BF-BE21-75BECD7EB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1172914"/>
            <a:ext cx="8302911" cy="383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/>
            <a:r>
              <a:rPr lang="ru-RU" sz="1600" b="1" dirty="0"/>
              <a:t>В загородные лагеря:</a:t>
            </a:r>
          </a:p>
          <a:p>
            <a:pPr marL="0" indent="0" algn="ctr"/>
            <a:endParaRPr lang="ru-RU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00:00 02.03.2026 до 23:59 09.03.2026 </a:t>
            </a:r>
            <a:r>
              <a:rPr lang="ru-RU" dirty="0"/>
              <a:t>– прием заявлений на отдых</a:t>
            </a:r>
            <a:br>
              <a:rPr lang="ru-RU" dirty="0"/>
            </a:br>
            <a:r>
              <a:rPr lang="ru-RU" dirty="0"/>
              <a:t>и оздоровление детей в загородных лагерях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00:00 12.03.2026 </a:t>
            </a:r>
            <a:r>
              <a:rPr lang="ru-RU" dirty="0"/>
              <a:t>- прием заявлений на отдых и оздоровление детей в загородных лагерях в период летних каникул на свободные места;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0B6E62-B590-419E-9E22-7E2188AE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F3470-949D-4E89-BEC7-1D7F4C4FD17E}"/>
              </a:ext>
            </a:extLst>
          </p:cNvPr>
          <p:cNvSpPr txBox="1"/>
          <p:nvPr/>
        </p:nvSpPr>
        <p:spPr>
          <a:xfrm>
            <a:off x="420543" y="2912740"/>
            <a:ext cx="750385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en-US" sz="1600" dirty="0">
                <a:solidFill>
                  <a:srgbClr val="1C1466"/>
                </a:solidFill>
                <a:latin typeface="Montserrat SemiBold"/>
                <a:sym typeface="Montserrat SemiBold"/>
              </a:rPr>
              <a:t>           </a:t>
            </a:r>
            <a:r>
              <a:rPr lang="ru-RU" sz="1600" dirty="0">
                <a:solidFill>
                  <a:srgbClr val="1C1466"/>
                </a:solidFill>
                <a:latin typeface="Montserrat SemiBold"/>
                <a:sym typeface="Montserrat SemiBold"/>
              </a:rPr>
              <a:t>В городские лагеря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C1466"/>
              </a:solidFill>
              <a:latin typeface="Montserrat SemiBold"/>
              <a:sym typeface="Montserrat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С 00:00 16.03.2026 до 23:59 23.03.2026 – прием заявлений на отдых</a:t>
            </a:r>
            <a:b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и оздоровление детей в городских лагерях в период летних каникул;</a:t>
            </a:r>
            <a:endParaRPr lang="en-US" dirty="0">
              <a:solidFill>
                <a:srgbClr val="1C1466"/>
              </a:solidFill>
              <a:latin typeface="Montserrat SemiBold"/>
              <a:sym typeface="Montserrat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1C1466"/>
              </a:solidFill>
              <a:latin typeface="Montserrat SemiBold"/>
              <a:sym typeface="Montserrat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С 00:00 26.03.2026 - прием заявлений на отдых и оздоровление детей</a:t>
            </a:r>
            <a:b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dirty="0">
                <a:solidFill>
                  <a:srgbClr val="1C1466"/>
                </a:solidFill>
                <a:latin typeface="Montserrat SemiBold"/>
                <a:sym typeface="Montserrat SemiBold"/>
              </a:rPr>
              <a:t>в городских лагерях в период летних каникул на свободные места.</a:t>
            </a:r>
          </a:p>
          <a:p>
            <a:pPr marL="0" indent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на предоставление путевки за полную стоимость, необходимо выбрать соответствующее значение «Без льгот (полная стоимость путевки)».</a:t>
            </a:r>
          </a:p>
          <a:p>
            <a:pPr marL="268288" indent="0"/>
            <a:endParaRPr lang="en-US" altLang="ru-RU" dirty="0"/>
          </a:p>
          <a:p>
            <a:pPr marL="268288" indent="0"/>
            <a:r>
              <a:rPr lang="ru-RU" altLang="ru-RU" dirty="0"/>
              <a:t>В случае подачи заявления на предоставление </a:t>
            </a:r>
            <a:r>
              <a:rPr lang="ru-RU" altLang="ru-RU"/>
              <a:t>субсидированной (90%) </a:t>
            </a:r>
            <a:r>
              <a:rPr lang="ru-RU" altLang="ru-RU" dirty="0"/>
              <a:t>путевки (на нее претендуют все категории детей) необходимо выбрать категорию «Без льгот (по оплате)».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очереди)».</a:t>
            </a:r>
          </a:p>
          <a:p>
            <a:pPr marL="268288" indent="0"/>
            <a:r>
              <a:rPr lang="ru-RU" altLang="ru-RU" dirty="0"/>
              <a:t> </a:t>
            </a:r>
          </a:p>
          <a:p>
            <a:pPr marL="268288" indent="0"/>
            <a:r>
              <a:rPr lang="ru-RU" altLang="ru-RU" dirty="0"/>
              <a:t>В случае наличия льгот – выбрать необходимую льготу из предложенного списка.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383691"/>
            <a:ext cx="2507258" cy="33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B733473-FEDE-4AC4-83FA-6D16C2718601}"/>
              </a:ext>
            </a:extLst>
          </p:cNvPr>
          <p:cNvCxnSpPr>
            <a:cxnSpLocks/>
          </p:cNvCxnSpPr>
          <p:nvPr/>
        </p:nvCxnSpPr>
        <p:spPr>
          <a:xfrm>
            <a:off x="4129411" y="2522535"/>
            <a:ext cx="7259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3B84F0-C748-4C91-B87A-D7EA231CC220}"/>
              </a:ext>
            </a:extLst>
          </p:cNvPr>
          <p:cNvCxnSpPr>
            <a:cxnSpLocks/>
          </p:cNvCxnSpPr>
          <p:nvPr/>
        </p:nvCxnSpPr>
        <p:spPr>
          <a:xfrm flipV="1">
            <a:off x="4129411" y="2719552"/>
            <a:ext cx="725997" cy="674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B0957A-B399-4A26-88EC-5F31526E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851403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3EEB35-C961-4C12-BC66-346AA8940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 lnSpcReduction="10000"/>
          </a:bodyPr>
          <a:lstStyle/>
          <a:p>
            <a:pPr indent="-7938"/>
            <a:r>
              <a:rPr lang="ru-RU" dirty="0"/>
              <a:t>В случае если ранее в заявлении была выбрана льготная категория, то при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85682E-DF23-44C0-AFE6-09C4218AB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4977923" cy="1624176"/>
          </a:xfrm>
        </p:spPr>
        <p:txBody>
          <a:bodyPr>
            <a:normAutofit/>
          </a:bodyPr>
          <a:lstStyle/>
          <a:p>
            <a:pPr indent="-7938"/>
            <a:r>
              <a:rPr lang="ru-RU" sz="1200" dirty="0"/>
              <a:t>Для выбора места получения результата предоставления услуги необходимо </a:t>
            </a:r>
            <a:r>
              <a:rPr lang="ru-RU" altLang="ru-RU" sz="1200" dirty="0"/>
              <a:t>в поле поиска указать значение «Екатеринбург»</a:t>
            </a:r>
            <a:br>
              <a:rPr lang="ru-RU" altLang="ru-RU" sz="1200" dirty="0"/>
            </a:br>
            <a:r>
              <a:rPr lang="ru-RU" altLang="ru-RU" sz="1200" dirty="0"/>
              <a:t>и выбрать «Администрация города Екатеринбурга»</a:t>
            </a:r>
          </a:p>
          <a:p>
            <a:pPr indent="-7938"/>
            <a:r>
              <a:rPr lang="ru-RU" dirty="0"/>
              <a:t>                                                              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413674" y="2098634"/>
            <a:ext cx="4485594" cy="2031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679" y="2809030"/>
            <a:ext cx="3239764" cy="1827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E175F-15B4-4F11-8F23-4FBD2D683FE8}"/>
              </a:ext>
            </a:extLst>
          </p:cNvPr>
          <p:cNvSpPr txBox="1"/>
          <p:nvPr/>
        </p:nvSpPr>
        <p:spPr>
          <a:xfrm>
            <a:off x="5019397" y="950822"/>
            <a:ext cx="41246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Электронный результат будет направлен в ваш личный кабинет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на ЕПГУ.</a:t>
            </a:r>
          </a:p>
          <a:p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При необходимости получения результата на бумажном носителе необходимо поставить «галочку»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в соответствующее поле.</a:t>
            </a:r>
          </a:p>
          <a:p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отправки заявления нажать кнопку «Отправить заявление».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14.09.2026 до 23:59 21.09.2026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24.09.2026 </a:t>
            </a:r>
            <a:r>
              <a:rPr lang="ru-RU" sz="1600" dirty="0"/>
              <a:t>- прием заявлений на отдых и оздоровление детей в загородных и городских лагерях в период осенних каникул</a:t>
            </a:r>
            <a:br>
              <a:rPr lang="ru-RU" sz="1600" dirty="0"/>
            </a:br>
            <a:r>
              <a:rPr lang="ru-RU" sz="1600" dirty="0"/>
              <a:t>на свободные места.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022389-61E9-4CCA-91A7-43CC2013D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09.11.2026 до 23:59 16.11.2026 </a:t>
            </a:r>
            <a:r>
              <a:rPr lang="ru-RU" sz="1600" dirty="0"/>
              <a:t>– прием заявлений на отдых</a:t>
            </a:r>
            <a:br>
              <a:rPr lang="ru-RU" sz="1600" dirty="0"/>
            </a:br>
            <a:r>
              <a:rPr lang="ru-RU" sz="1600" dirty="0"/>
              <a:t>и оздоровление детей в загородных и городских лагерях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19.11.2026 </a:t>
            </a:r>
            <a:r>
              <a:rPr lang="ru-RU" sz="1600" dirty="0"/>
              <a:t>- прием заявлений на отдых и оздоровление детей</a:t>
            </a:r>
            <a:br>
              <a:rPr lang="ru-RU" sz="1600" dirty="0"/>
            </a:br>
            <a:r>
              <a:rPr lang="ru-RU" sz="1600" dirty="0"/>
              <a:t>в загородных и городских лагерях в период зимних каникул</a:t>
            </a:r>
            <a:br>
              <a:rPr lang="ru-RU" sz="1600" dirty="0"/>
            </a:br>
            <a:r>
              <a:rPr lang="ru-RU" sz="1600" dirty="0"/>
              <a:t>на свободные места.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F7AFC-5150-407A-9F45-BFA6856E5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Российской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561ED-9445-47C1-810A-000D3D86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8645" y="808530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Едином портале государственных и муниципальных услуг (ЕПГУ)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2323751"/>
            <a:ext cx="8302911" cy="1975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</a:t>
            </a:r>
          </a:p>
          <a:p>
            <a:pPr marL="88900" indent="0" algn="ctr">
              <a:buClr>
                <a:schemeClr val="accent3"/>
              </a:buClr>
              <a:defRPr/>
            </a:pP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A887B6-8222-457B-9B60-57C53FADC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9" y="2025869"/>
            <a:ext cx="5327809" cy="2454278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00E071D-CFD7-4581-AC9B-30B7A91CFDA2}"/>
              </a:ext>
            </a:extLst>
          </p:cNvPr>
          <p:cNvCxnSpPr>
            <a:cxnSpLocks/>
          </p:cNvCxnSpPr>
          <p:nvPr/>
        </p:nvCxnSpPr>
        <p:spPr>
          <a:xfrm>
            <a:off x="2837793" y="1710559"/>
            <a:ext cx="3281653" cy="4308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CF2DC4-C379-4E44-881E-29DE07349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4F6E0A-AAF0-4E89-BFF2-46E7A8E77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13013</TotalTime>
  <Words>1365</Words>
  <Application>Microsoft Office PowerPoint</Application>
  <PresentationFormat>Экран (16:9)</PresentationFormat>
  <Paragraphs>137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Montserrat</vt:lpstr>
      <vt:lpstr>PT Serif</vt:lpstr>
      <vt:lpstr>Montserrat SemiBold</vt:lpstr>
      <vt:lpstr>Arial</vt:lpstr>
      <vt:lpstr>Georgia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Едином портале государственных и муниципальных услуг (ЕПГУ)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168</cp:revision>
  <dcterms:modified xsi:type="dcterms:W3CDTF">2026-02-26T03:34:36Z</dcterms:modified>
</cp:coreProperties>
</file>